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62"/>
  </p:notesMasterIdLst>
  <p:sldIdLst>
    <p:sldId id="257" r:id="rId5"/>
    <p:sldId id="957" r:id="rId6"/>
    <p:sldId id="958" r:id="rId7"/>
    <p:sldId id="959" r:id="rId8"/>
    <p:sldId id="370" r:id="rId9"/>
    <p:sldId id="371" r:id="rId10"/>
    <p:sldId id="261" r:id="rId11"/>
    <p:sldId id="592" r:id="rId12"/>
    <p:sldId id="601" r:id="rId13"/>
    <p:sldId id="602" r:id="rId14"/>
    <p:sldId id="937" r:id="rId15"/>
    <p:sldId id="938" r:id="rId16"/>
    <p:sldId id="947" r:id="rId17"/>
    <p:sldId id="327" r:id="rId18"/>
    <p:sldId id="332" r:id="rId19"/>
    <p:sldId id="324" r:id="rId20"/>
    <p:sldId id="594" r:id="rId21"/>
    <p:sldId id="941" r:id="rId22"/>
    <p:sldId id="942" r:id="rId23"/>
    <p:sldId id="943" r:id="rId24"/>
    <p:sldId id="944" r:id="rId25"/>
    <p:sldId id="945" r:id="rId26"/>
    <p:sldId id="946" r:id="rId27"/>
    <p:sldId id="529" r:id="rId28"/>
    <p:sldId id="609" r:id="rId29"/>
    <p:sldId id="611" r:id="rId30"/>
    <p:sldId id="948" r:id="rId31"/>
    <p:sldId id="612" r:id="rId32"/>
    <p:sldId id="613" r:id="rId33"/>
    <p:sldId id="614" r:id="rId34"/>
    <p:sldId id="616" r:id="rId35"/>
    <p:sldId id="949" r:id="rId36"/>
    <p:sldId id="950" r:id="rId37"/>
    <p:sldId id="951" r:id="rId38"/>
    <p:sldId id="952" r:id="rId39"/>
    <p:sldId id="955" r:id="rId40"/>
    <p:sldId id="954" r:id="rId41"/>
    <p:sldId id="953" r:id="rId42"/>
    <p:sldId id="656" r:id="rId43"/>
    <p:sldId id="643" r:id="rId44"/>
    <p:sldId id="679" r:id="rId45"/>
    <p:sldId id="665" r:id="rId46"/>
    <p:sldId id="672" r:id="rId47"/>
    <p:sldId id="680" r:id="rId48"/>
    <p:sldId id="610" r:id="rId49"/>
    <p:sldId id="674" r:id="rId50"/>
    <p:sldId id="675" r:id="rId51"/>
    <p:sldId id="681" r:id="rId52"/>
    <p:sldId id="692" r:id="rId53"/>
    <p:sldId id="693" r:id="rId54"/>
    <p:sldId id="676" r:id="rId55"/>
    <p:sldId id="694" r:id="rId56"/>
    <p:sldId id="685" r:id="rId57"/>
    <p:sldId id="697" r:id="rId58"/>
    <p:sldId id="698" r:id="rId59"/>
    <p:sldId id="689" r:id="rId60"/>
    <p:sldId id="699" r:id="rId61"/>
    <p:sldId id="700" r:id="rId62"/>
    <p:sldId id="690" r:id="rId63"/>
    <p:sldId id="682" r:id="rId64"/>
    <p:sldId id="677" r:id="rId65"/>
    <p:sldId id="710" r:id="rId66"/>
    <p:sldId id="713" r:id="rId67"/>
    <p:sldId id="712" r:id="rId68"/>
    <p:sldId id="714" r:id="rId69"/>
    <p:sldId id="723" r:id="rId70"/>
    <p:sldId id="725" r:id="rId71"/>
    <p:sldId id="726" r:id="rId72"/>
    <p:sldId id="728" r:id="rId73"/>
    <p:sldId id="730" r:id="rId74"/>
    <p:sldId id="731" r:id="rId75"/>
    <p:sldId id="732" r:id="rId76"/>
    <p:sldId id="733" r:id="rId77"/>
    <p:sldId id="734" r:id="rId78"/>
    <p:sldId id="735" r:id="rId79"/>
    <p:sldId id="736" r:id="rId80"/>
    <p:sldId id="737" r:id="rId81"/>
    <p:sldId id="707" r:id="rId82"/>
    <p:sldId id="738" r:id="rId83"/>
    <p:sldId id="739" r:id="rId84"/>
    <p:sldId id="740" r:id="rId85"/>
    <p:sldId id="741" r:id="rId86"/>
    <p:sldId id="743" r:id="rId87"/>
    <p:sldId id="742" r:id="rId88"/>
    <p:sldId id="744" r:id="rId89"/>
    <p:sldId id="745" r:id="rId90"/>
    <p:sldId id="746" r:id="rId91"/>
    <p:sldId id="747" r:id="rId92"/>
    <p:sldId id="748" r:id="rId93"/>
    <p:sldId id="749" r:id="rId94"/>
    <p:sldId id="750" r:id="rId95"/>
    <p:sldId id="751" r:id="rId96"/>
    <p:sldId id="752" r:id="rId97"/>
    <p:sldId id="755" r:id="rId98"/>
    <p:sldId id="756" r:id="rId99"/>
    <p:sldId id="757" r:id="rId100"/>
    <p:sldId id="758" r:id="rId101"/>
    <p:sldId id="759" r:id="rId102"/>
    <p:sldId id="760" r:id="rId103"/>
    <p:sldId id="761" r:id="rId104"/>
    <p:sldId id="762" r:id="rId105"/>
    <p:sldId id="764" r:id="rId106"/>
    <p:sldId id="817" r:id="rId107"/>
    <p:sldId id="765" r:id="rId108"/>
    <p:sldId id="766" r:id="rId109"/>
    <p:sldId id="767" r:id="rId110"/>
    <p:sldId id="769" r:id="rId111"/>
    <p:sldId id="784" r:id="rId112"/>
    <p:sldId id="785" r:id="rId113"/>
    <p:sldId id="786" r:id="rId114"/>
    <p:sldId id="770" r:id="rId115"/>
    <p:sldId id="768" r:id="rId116"/>
    <p:sldId id="798" r:id="rId117"/>
    <p:sldId id="803" r:id="rId118"/>
    <p:sldId id="804" r:id="rId119"/>
    <p:sldId id="805" r:id="rId120"/>
    <p:sldId id="806" r:id="rId121"/>
    <p:sldId id="807" r:id="rId122"/>
    <p:sldId id="763" r:id="rId123"/>
    <p:sldId id="810" r:id="rId124"/>
    <p:sldId id="827" r:id="rId125"/>
    <p:sldId id="831" r:id="rId126"/>
    <p:sldId id="832" r:id="rId127"/>
    <p:sldId id="833" r:id="rId128"/>
    <p:sldId id="830" r:id="rId129"/>
    <p:sldId id="837" r:id="rId130"/>
    <p:sldId id="850" r:id="rId131"/>
    <p:sldId id="877" r:id="rId132"/>
    <p:sldId id="878" r:id="rId133"/>
    <p:sldId id="879" r:id="rId134"/>
    <p:sldId id="881" r:id="rId135"/>
    <p:sldId id="885" r:id="rId136"/>
    <p:sldId id="882" r:id="rId137"/>
    <p:sldId id="883" r:id="rId138"/>
    <p:sldId id="884" r:id="rId139"/>
    <p:sldId id="849" r:id="rId140"/>
    <p:sldId id="880" r:id="rId141"/>
    <p:sldId id="873" r:id="rId142"/>
    <p:sldId id="886" r:id="rId143"/>
    <p:sldId id="891" r:id="rId144"/>
    <p:sldId id="887" r:id="rId145"/>
    <p:sldId id="888" r:id="rId146"/>
    <p:sldId id="889" r:id="rId147"/>
    <p:sldId id="890" r:id="rId148"/>
    <p:sldId id="892" r:id="rId149"/>
    <p:sldId id="933" r:id="rId150"/>
    <p:sldId id="935" r:id="rId151"/>
    <p:sldId id="932" r:id="rId152"/>
    <p:sldId id="934" r:id="rId153"/>
    <p:sldId id="931" r:id="rId154"/>
    <p:sldId id="936" r:id="rId155"/>
    <p:sldId id="823" r:id="rId156"/>
    <p:sldId id="821" r:id="rId157"/>
    <p:sldId id="825" r:id="rId158"/>
    <p:sldId id="824" r:id="rId159"/>
    <p:sldId id="822" r:id="rId160"/>
    <p:sldId id="296"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592"/>
          </p14:sldIdLst>
        </p14:section>
        <p14:section name="Intro" id="{71A0EFC3-1B77-42BC-B22F-19AAC7036864}">
          <p14:sldIdLst>
            <p14:sldId id="601"/>
            <p14:sldId id="602"/>
            <p14:sldId id="937"/>
            <p14:sldId id="938"/>
            <p14:sldId id="947"/>
            <p14:sldId id="327"/>
            <p14:sldId id="332"/>
            <p14:sldId id="324"/>
            <p14:sldId id="594"/>
            <p14:sldId id="941"/>
            <p14:sldId id="942"/>
            <p14:sldId id="943"/>
            <p14:sldId id="944"/>
            <p14:sldId id="945"/>
            <p14:sldId id="946"/>
          </p14:sldIdLst>
        </p14:section>
        <p14:section name="DEMO 1" id="{73220C7C-D6A9-409E-AB1F-A5F74CB08080}">
          <p14:sldIdLst>
            <p14:sldId id="529"/>
            <p14:sldId id="609"/>
            <p14:sldId id="611"/>
            <p14:sldId id="948"/>
            <p14:sldId id="612"/>
            <p14:sldId id="613"/>
            <p14:sldId id="614"/>
            <p14:sldId id="616"/>
            <p14:sldId id="949"/>
            <p14:sldId id="950"/>
            <p14:sldId id="951"/>
            <p14:sldId id="952"/>
            <p14:sldId id="955"/>
            <p14:sldId id="954"/>
            <p14:sldId id="953"/>
          </p14:sldIdLst>
        </p14:section>
        <p14:section name="DEMO 2"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75"/>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2C812"/>
    <a:srgbClr val="FAFAF8"/>
    <a:srgbClr val="5B2D90"/>
    <a:srgbClr val="0075D6"/>
    <a:srgbClr val="742774"/>
    <a:srgbClr val="FFFFFF"/>
    <a:srgbClr val="00563F"/>
    <a:srgbClr val="4040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6" autoAdjust="0"/>
    <p:restoredTop sz="87540" autoAdjust="0"/>
  </p:normalViewPr>
  <p:slideViewPr>
    <p:cSldViewPr snapToGrid="0">
      <p:cViewPr varScale="1">
        <p:scale>
          <a:sx n="108" d="100"/>
          <a:sy n="108" d="100"/>
        </p:scale>
        <p:origin x="456" y="108"/>
      </p:cViewPr>
      <p:guideLst/>
    </p:cSldViewPr>
  </p:slideViewPr>
  <p:notesTextViewPr>
    <p:cViewPr>
      <p:scale>
        <a:sx n="200" d="100"/>
        <a:sy n="2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55.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4" Type="http://schemas.openxmlformats.org/officeDocument/2006/relationships/hyperlink" Target="https://docs.microsoft.com/en-us/powerapps/maker/signup-for-powerapps"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ients.tekorder.com/requestfor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5:04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157</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page of DIAD Final Report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Tekorder</a:t>
            </a:r>
            <a:r>
              <a:rPr lang="en-US" dirty="0"/>
              <a:t> app: </a:t>
            </a:r>
            <a:r>
              <a:rPr lang="en-US" dirty="0">
                <a:hlinkClick r:id="rId3"/>
              </a:rPr>
              <a:t>https://www.clients.tekorder.com/requestform</a:t>
            </a:r>
            <a:endParaRPr lang="en-US" dirty="0"/>
          </a:p>
          <a:p>
            <a:r>
              <a:rPr lang="en-US" dirty="0"/>
              <a:t>name, </a:t>
            </a:r>
          </a:p>
          <a:p>
            <a:r>
              <a:rPr lang="en-US" dirty="0"/>
              <a:t>requester, </a:t>
            </a:r>
          </a:p>
          <a:p>
            <a:r>
              <a:rPr lang="en-US" dirty="0"/>
              <a:t>computer name,</a:t>
            </a:r>
          </a:p>
          <a:p>
            <a:r>
              <a:rPr lang="en-US" dirty="0"/>
              <a:t>using, </a:t>
            </a:r>
          </a:p>
          <a:p>
            <a:r>
              <a:rPr lang="en-US" dirty="0"/>
              <a:t>location</a:t>
            </a:r>
          </a:p>
          <a:p>
            <a:endParaRPr lang="en-US" dirty="0"/>
          </a:p>
          <a:p>
            <a:endParaRPr lang="en-US" dirty="0"/>
          </a:p>
          <a:p>
            <a:r>
              <a:rPr lang="en-US" dirty="0"/>
              <a:t>Your Name</a:t>
            </a:r>
          </a:p>
          <a:p>
            <a:r>
              <a:rPr lang="en-US" dirty="0"/>
              <a:t>Your Email</a:t>
            </a:r>
          </a:p>
          <a:p>
            <a:r>
              <a:rPr lang="en-US" dirty="0"/>
              <a:t>Name of Affected Person</a:t>
            </a:r>
          </a:p>
          <a:p>
            <a:r>
              <a:rPr lang="en-US" dirty="0"/>
              <a:t>Email of Affected Person</a:t>
            </a:r>
          </a:p>
          <a:p>
            <a:r>
              <a:rPr lang="en-US" dirty="0"/>
              <a:t>...</a:t>
            </a:r>
          </a:p>
          <a:p>
            <a:r>
              <a:rPr lang="en-US" dirty="0"/>
              <a:t>Received. 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Enable </a:t>
            </a:r>
            <a:r>
              <a:rPr lang="en-US" sz="1200" b="1" i="0" u="none" strike="noStrike" kern="1200" baseline="0" dirty="0">
                <a:solidFill>
                  <a:schemeClr val="tx1"/>
                </a:solidFill>
                <a:latin typeface="+mn-lt"/>
                <a:ea typeface="+mn-ea"/>
                <a:cs typeface="+mn-cs"/>
              </a:rPr>
              <a:t>Full screen mode </a:t>
            </a:r>
            <a:r>
              <a:rPr lang="en-US" sz="1200" b="0" i="0" u="none" strike="noStrike" kern="1200" baseline="0" dirty="0">
                <a:solidFill>
                  <a:schemeClr val="tx1"/>
                </a:solidFill>
                <a:latin typeface="+mn-lt"/>
                <a:ea typeface="+mn-ea"/>
                <a:cs typeface="+mn-cs"/>
              </a:rPr>
              <a:t>and navigate through a few bookmarks in presentation mode.</a:t>
            </a:r>
          </a:p>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time in QnA box, enter </a:t>
            </a:r>
            <a:r>
              <a:rPr lang="en-US" sz="1200" b="1" i="0" u="none" strike="noStrike" kern="1200" baseline="0" dirty="0">
                <a:solidFill>
                  <a:schemeClr val="tx1"/>
                </a:solidFill>
                <a:latin typeface="+mn-lt"/>
                <a:ea typeface="+mn-ea"/>
                <a:cs typeface="+mn-cs"/>
              </a:rPr>
              <a:t>“</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by twitter handle as table in Sep 2017” </a:t>
            </a:r>
          </a:p>
          <a:p>
            <a:r>
              <a:rPr lang="en-US" sz="1200" b="1" i="0" u="none" strike="noStrike" kern="1200" baseline="0" dirty="0">
                <a:solidFill>
                  <a:schemeClr val="tx1"/>
                </a:solidFill>
                <a:latin typeface="+mn-lt"/>
                <a:ea typeface="+mn-ea"/>
                <a:cs typeface="+mn-cs"/>
              </a:rPr>
              <a:t>Order by </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column descending. </a:t>
            </a:r>
          </a:p>
          <a:p>
            <a:r>
              <a:rPr lang="en-US" sz="1200" b="0" i="0" u="none" strike="noStrike" kern="1200" baseline="0" dirty="0">
                <a:solidFill>
                  <a:schemeClr val="tx1"/>
                </a:solidFill>
                <a:latin typeface="+mn-lt"/>
                <a:ea typeface="+mn-ea"/>
                <a:cs typeface="+mn-cs"/>
              </a:rPr>
              <a:t>Notice there is many tweets from a single tweet handle. </a:t>
            </a:r>
          </a:p>
          <a:p>
            <a:r>
              <a:rPr lang="en-US" sz="1200" b="0" i="0" u="none" strike="noStrike" kern="1200" baseline="0" dirty="0">
                <a:solidFill>
                  <a:schemeClr val="tx1"/>
                </a:solidFill>
                <a:latin typeface="+mn-lt"/>
                <a:ea typeface="+mn-ea"/>
                <a:cs typeface="+mn-cs"/>
              </a:rPr>
              <a:t>This handle </a:t>
            </a:r>
            <a:r>
              <a:rPr lang="en-US" sz="1200" b="1" i="0" u="none" strike="noStrike" kern="1200" baseline="0" dirty="0">
                <a:solidFill>
                  <a:schemeClr val="tx1"/>
                </a:solidFill>
                <a:latin typeface="+mn-lt"/>
                <a:ea typeface="+mn-ea"/>
                <a:cs typeface="+mn-cs"/>
              </a:rPr>
              <a:t>belongs to the marketing department of </a:t>
            </a:r>
            <a:r>
              <a:rPr lang="en-US" sz="1200" b="1"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We found the cause for the spike. </a:t>
            </a:r>
          </a:p>
          <a:p>
            <a:r>
              <a:rPr lang="en-US" sz="1200" b="0" i="0" u="none" strike="noStrike" kern="1200" baseline="0" dirty="0">
                <a:solidFill>
                  <a:schemeClr val="tx1"/>
                </a:solidFill>
                <a:latin typeface="+mn-lt"/>
                <a:ea typeface="+mn-ea"/>
                <a:cs typeface="+mn-cs"/>
              </a:rPr>
              <a:t>The social initiative by the marketing department lead to the spike in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t>
            </a:r>
            <a:r>
              <a:rPr lang="en-US" sz="1200" b="0" i="0" u="sng" strike="noStrike" kern="1200" baseline="0" dirty="0">
                <a:solidFill>
                  <a:schemeClr val="tx1"/>
                </a:solidFill>
                <a:latin typeface="+mn-lt"/>
                <a:ea typeface="+mn-ea"/>
                <a:cs typeface="+mn-cs"/>
              </a:rPr>
              <a:t>information</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could be shared with other regions </a:t>
            </a:r>
            <a:r>
              <a:rPr lang="en-US" sz="1200" b="0" i="0" u="none" strike="noStrike" kern="1200" baseline="0" dirty="0">
                <a:solidFill>
                  <a:schemeClr val="tx1"/>
                </a:solidFill>
                <a:latin typeface="+mn-lt"/>
                <a:ea typeface="+mn-ea"/>
                <a:cs typeface="+mn-cs"/>
              </a:rPr>
              <a:t>and they could potentially</a:t>
            </a:r>
            <a:r>
              <a:rPr lang="en-US" sz="1200" b="1" i="0" u="none" strike="noStrike" kern="1200" baseline="0" dirty="0">
                <a:solidFill>
                  <a:schemeClr val="tx1"/>
                </a:solidFill>
                <a:latin typeface="+mn-lt"/>
                <a:ea typeface="+mn-ea"/>
                <a:cs typeface="+mn-cs"/>
              </a:rPr>
              <a:t> have a similar initiative </a:t>
            </a:r>
            <a:r>
              <a:rPr lang="en-US" sz="1200" b="0" i="0" u="none" strike="noStrike" kern="1200" baseline="0" dirty="0">
                <a:solidFill>
                  <a:schemeClr val="tx1"/>
                </a:solidFill>
                <a:latin typeface="+mn-lt"/>
                <a:ea typeface="+mn-ea"/>
                <a:cs typeface="+mn-cs"/>
              </a:rPr>
              <a:t>to boost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Hey marketing you are doing fantastic, look how much money you’ve earned us by just 453 tweets.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It’s all about noticing.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That’s what Power BI brings us, we can look and gather insights about this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Hopefully that was a fun and exciting.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look next at some pre-lab pointers.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the files we’re going to be working with as our sources.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is laid out across the sheet</a:t>
            </a:r>
          </a:p>
          <a:p>
            <a:r>
              <a:rPr lang="en-US" sz="1200" b="0" i="0" u="none" strike="noStrike" kern="1200" baseline="0" dirty="0">
                <a:solidFill>
                  <a:schemeClr val="tx1"/>
                </a:solidFill>
                <a:latin typeface="+mn-lt"/>
                <a:ea typeface="+mn-ea"/>
                <a:cs typeface="+mn-cs"/>
              </a:rPr>
              <a:t>Doesn’t have any column headers</a:t>
            </a:r>
          </a:p>
          <a:p>
            <a:r>
              <a:rPr lang="en-US" sz="1200" b="0" i="0" u="none" strike="noStrike" kern="1200" baseline="0" dirty="0">
                <a:solidFill>
                  <a:schemeClr val="tx1"/>
                </a:solidFill>
                <a:latin typeface="+mn-lt"/>
                <a:ea typeface="+mn-ea"/>
                <a:cs typeface="+mn-cs"/>
              </a:rPr>
              <a:t>Has blank and extra rows</a:t>
            </a:r>
          </a:p>
          <a:p>
            <a:r>
              <a:rPr lang="en-US" sz="1200" b="0" i="0" u="none" strike="noStrike" kern="1200" baseline="0" dirty="0">
                <a:solidFill>
                  <a:schemeClr val="tx1"/>
                </a:solidFill>
                <a:latin typeface="+mn-lt"/>
                <a:ea typeface="+mn-ea"/>
                <a:cs typeface="+mn-cs"/>
              </a:rPr>
              <a:t>These are items we are going to have to </a:t>
            </a:r>
            <a:r>
              <a:rPr lang="en-US" sz="1200" b="1" i="0" u="none" strike="noStrike" kern="1200" baseline="0" dirty="0">
                <a:solidFill>
                  <a:schemeClr val="tx1"/>
                </a:solidFill>
                <a:latin typeface="+mn-lt"/>
                <a:ea typeface="+mn-ea"/>
                <a:cs typeface="+mn-cs"/>
              </a:rPr>
              <a:t>amend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First 3 rows need to be eliminated, because the headers don’t start till row 4.</a:t>
            </a:r>
          </a:p>
          <a:p>
            <a:r>
              <a:rPr lang="en-US" sz="1200" b="0" i="0" u="none" strike="noStrike" kern="1200" baseline="0" dirty="0">
                <a:solidFill>
                  <a:schemeClr val="tx1"/>
                </a:solidFill>
                <a:latin typeface="+mn-lt"/>
                <a:ea typeface="+mn-ea"/>
                <a:cs typeface="+mn-cs"/>
              </a:rPr>
              <a:t>The City column contains more than just the City.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461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from these sources need to be brought together to analyze and report 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Launch new instance of Power BI Desktop</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Once Power BI Desktop opens, startup screen opens as well </a:t>
            </a:r>
          </a:p>
          <a:p>
            <a:r>
              <a:rPr lang="en-US" sz="1200" b="0" i="0" u="none" strike="noStrike" kern="1200" baseline="0" dirty="0">
                <a:solidFill>
                  <a:schemeClr val="tx1"/>
                </a:solidFill>
                <a:latin typeface="+mn-lt"/>
                <a:ea typeface="+mn-ea"/>
                <a:cs typeface="+mn-cs"/>
              </a:rPr>
              <a:t>Close startup screen by clicking on “x” on the top right corner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has 5 main areas: </a:t>
            </a:r>
          </a:p>
          <a:p>
            <a:r>
              <a:rPr lang="en-US" sz="1200" b="0" i="0" u="none" strike="noStrike" kern="1200" baseline="0" dirty="0">
                <a:solidFill>
                  <a:schemeClr val="tx1"/>
                </a:solidFill>
                <a:latin typeface="+mn-lt"/>
                <a:ea typeface="+mn-ea"/>
                <a:cs typeface="+mn-cs"/>
              </a:rPr>
              <a:t>1. The </a:t>
            </a:r>
            <a:r>
              <a:rPr lang="en-US" sz="1200" b="1" i="0" u="none" strike="noStrike" kern="1200" baseline="0" dirty="0">
                <a:solidFill>
                  <a:schemeClr val="tx1"/>
                </a:solidFill>
                <a:latin typeface="+mn-lt"/>
                <a:ea typeface="+mn-ea"/>
                <a:cs typeface="+mn-cs"/>
              </a:rPr>
              <a:t>Ribbon</a:t>
            </a:r>
            <a:r>
              <a:rPr lang="en-US" sz="1200" b="0" i="0" u="none" strike="noStrike" kern="1200" baseline="0" dirty="0">
                <a:solidFill>
                  <a:schemeClr val="tx1"/>
                </a:solidFill>
                <a:latin typeface="+mn-lt"/>
                <a:ea typeface="+mn-ea"/>
                <a:cs typeface="+mn-cs"/>
              </a:rPr>
              <a:t>: displays common tasks associated with reports and visualizations </a:t>
            </a:r>
          </a:p>
          <a:p>
            <a:r>
              <a:rPr lang="en-US" sz="1200" b="0" i="0" u="none" strike="noStrike" kern="1200" baseline="0" dirty="0">
                <a:solidFill>
                  <a:schemeClr val="tx1"/>
                </a:solidFill>
                <a:latin typeface="+mn-lt"/>
                <a:ea typeface="+mn-ea"/>
                <a:cs typeface="+mn-cs"/>
              </a:rPr>
              <a:t>2.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canvas, where visualizations are created and arranged </a:t>
            </a:r>
          </a:p>
          <a:p>
            <a:r>
              <a:rPr lang="en-US" sz="1200" b="0" i="0" u="none" strike="noStrike" kern="1200" baseline="0" dirty="0">
                <a:solidFill>
                  <a:schemeClr val="tx1"/>
                </a:solidFill>
                <a:latin typeface="+mn-lt"/>
                <a:ea typeface="+mn-ea"/>
                <a:cs typeface="+mn-cs"/>
              </a:rPr>
              <a:t>3. The </a:t>
            </a:r>
            <a:r>
              <a:rPr lang="en-US" sz="1200" b="1" i="0" u="none" strike="noStrike" kern="1200" baseline="0" dirty="0">
                <a:solidFill>
                  <a:schemeClr val="tx1"/>
                </a:solidFill>
                <a:latin typeface="+mn-lt"/>
                <a:ea typeface="+mn-ea"/>
                <a:cs typeface="+mn-cs"/>
              </a:rPr>
              <a:t>Pages </a:t>
            </a:r>
            <a:r>
              <a:rPr lang="en-US" sz="1200" b="0" i="0" u="none" strike="noStrike" kern="1200" baseline="0" dirty="0">
                <a:solidFill>
                  <a:schemeClr val="tx1"/>
                </a:solidFill>
                <a:latin typeface="+mn-lt"/>
                <a:ea typeface="+mn-ea"/>
                <a:cs typeface="+mn-cs"/>
              </a:rPr>
              <a:t>tab area along the bottom, which lets you select or add a report page </a:t>
            </a:r>
          </a:p>
          <a:p>
            <a:r>
              <a:rPr lang="en-US" sz="1200" b="0" i="0" u="none" strike="noStrike" kern="1200" baseline="0" dirty="0">
                <a:solidFill>
                  <a:schemeClr val="tx1"/>
                </a:solidFill>
                <a:latin typeface="+mn-lt"/>
                <a:ea typeface="+mn-ea"/>
                <a:cs typeface="+mn-cs"/>
              </a:rPr>
              <a:t>4.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where you can change visualizations, customize colors or axes, apply filters, drag fields, and more </a:t>
            </a:r>
          </a:p>
          <a:p>
            <a:r>
              <a:rPr lang="en-US" sz="1200" b="0" i="0" u="none" strike="noStrike" kern="1200" baseline="0" dirty="0">
                <a:solidFill>
                  <a:schemeClr val="tx1"/>
                </a:solidFill>
                <a:latin typeface="+mn-lt"/>
                <a:ea typeface="+mn-ea"/>
                <a:cs typeface="+mn-cs"/>
              </a:rPr>
              <a:t>5. The </a:t>
            </a:r>
            <a:r>
              <a:rPr lang="en-US" sz="1200" b="1" i="0" u="none" strike="noStrike" kern="1200" baseline="0" dirty="0">
                <a:solidFill>
                  <a:schemeClr val="tx1"/>
                </a:solidFill>
                <a:latin typeface="+mn-lt"/>
                <a:ea typeface="+mn-ea"/>
                <a:cs typeface="+mn-cs"/>
              </a:rPr>
              <a:t>Fields </a:t>
            </a:r>
            <a:r>
              <a:rPr lang="en-US" sz="1200" b="0" i="0" u="none" strike="noStrike" kern="1200" baseline="0" dirty="0">
                <a:solidFill>
                  <a:schemeClr val="tx1"/>
                </a:solidFill>
                <a:latin typeface="+mn-lt"/>
                <a:ea typeface="+mn-ea"/>
                <a:cs typeface="+mn-cs"/>
              </a:rPr>
              <a:t>pane, where query elements and filters can be dragged onto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dragged to the </a:t>
            </a:r>
            <a:r>
              <a:rPr lang="en-US" sz="1200" b="1" i="0" u="none" strike="noStrike" kern="1200" baseline="0" dirty="0">
                <a:solidFill>
                  <a:schemeClr val="tx1"/>
                </a:solidFill>
                <a:latin typeface="+mn-lt"/>
                <a:ea typeface="+mn-ea"/>
                <a:cs typeface="+mn-cs"/>
              </a:rPr>
              <a:t>Filters </a:t>
            </a:r>
            <a:r>
              <a:rPr lang="en-US" sz="1200" b="0" i="0" u="none" strike="noStrike" kern="1200" baseline="0" dirty="0">
                <a:solidFill>
                  <a:schemeClr val="tx1"/>
                </a:solidFill>
                <a:latin typeface="+mn-lt"/>
                <a:ea typeface="+mn-ea"/>
                <a:cs typeface="+mn-cs"/>
              </a:rPr>
              <a:t>area of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are in </a:t>
            </a:r>
            <a:r>
              <a:rPr lang="en-US" sz="1200" b="1" i="0" u="none" strike="noStrike" kern="1200" baseline="0" dirty="0">
                <a:solidFill>
                  <a:schemeClr val="tx1"/>
                </a:solidFill>
                <a:latin typeface="+mn-lt"/>
                <a:ea typeface="+mn-ea"/>
                <a:cs typeface="+mn-cs"/>
              </a:rPr>
              <a:t>Power BI Desktop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the top we have </a:t>
            </a:r>
            <a:r>
              <a:rPr lang="en-US" sz="1200" b="1" i="0" u="none" strike="noStrike" kern="1200" baseline="0" dirty="0">
                <a:solidFill>
                  <a:schemeClr val="tx1"/>
                </a:solidFill>
                <a:latin typeface="+mn-lt"/>
                <a:ea typeface="+mn-ea"/>
                <a:cs typeface="+mn-cs"/>
              </a:rPr>
              <a:t>File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View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Help</a:t>
            </a:r>
            <a:r>
              <a:rPr lang="en-US" sz="1200" b="0" i="0" u="none" strike="noStrike" kern="1200" baseline="0" dirty="0">
                <a:solidFill>
                  <a:schemeClr val="tx1"/>
                </a:solidFill>
                <a:latin typeface="+mn-lt"/>
                <a:ea typeface="+mn-ea"/>
                <a:cs typeface="+mn-cs"/>
              </a:rPr>
              <a:t>.</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in the </a:t>
            </a:r>
            <a:r>
              <a:rPr lang="en-US" sz="1200" b="1" i="0" u="none" strike="noStrike" kern="1200" baseline="0" dirty="0">
                <a:solidFill>
                  <a:schemeClr val="tx1"/>
                </a:solidFill>
                <a:latin typeface="+mn-lt"/>
                <a:ea typeface="+mn-ea"/>
                <a:cs typeface="+mn-cs"/>
              </a:rPr>
              <a:t>ribbon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there are following categorization </a:t>
            </a:r>
          </a:p>
          <a:p>
            <a:pPr marL="228600" indent="-228600">
              <a:buAutoNum type="arabicPeriod"/>
            </a:pPr>
            <a:r>
              <a:rPr lang="en-US" sz="1200" b="1" i="0" u="none" strike="noStrike" kern="1200" baseline="0" dirty="0">
                <a:solidFill>
                  <a:schemeClr val="tx1"/>
                </a:solidFill>
                <a:latin typeface="+mn-lt"/>
                <a:ea typeface="+mn-ea"/>
                <a:cs typeface="+mn-cs"/>
              </a:rPr>
              <a:t>Clipboard</a:t>
            </a:r>
            <a:r>
              <a:rPr lang="en-US" sz="1200" b="0" i="0" u="none" strike="noStrike" kern="1200" baseline="0" dirty="0">
                <a:solidFill>
                  <a:schemeClr val="tx1"/>
                </a:solidFill>
                <a:latin typeface="+mn-lt"/>
                <a:ea typeface="+mn-ea"/>
                <a:cs typeface="+mn-cs"/>
              </a:rPr>
              <a:t> </a:t>
            </a:r>
          </a:p>
          <a:p>
            <a:pPr marL="228600" indent="-228600">
              <a:buAutoNum type="arabicPeriod"/>
            </a:pPr>
            <a:r>
              <a:rPr lang="en-US" sz="1200" b="1" i="0" u="none" strike="noStrike" kern="1200" baseline="0" dirty="0">
                <a:solidFill>
                  <a:schemeClr val="tx1"/>
                </a:solidFill>
                <a:latin typeface="+mn-lt"/>
                <a:ea typeface="+mn-ea"/>
                <a:cs typeface="+mn-cs"/>
              </a:rPr>
              <a:t>External Data</a:t>
            </a:r>
            <a:r>
              <a:rPr lang="en-US" sz="1200" b="0" i="0" u="none" strike="noStrike" kern="1200" baseline="0" dirty="0">
                <a:solidFill>
                  <a:schemeClr val="tx1"/>
                </a:solidFill>
                <a:latin typeface="+mn-lt"/>
                <a:ea typeface="+mn-ea"/>
                <a:cs typeface="+mn-cs"/>
              </a:rPr>
              <a:t>: This section is equivalent to Power Query for Excel. It is used to connect to various data sources and transform data.</a:t>
            </a:r>
          </a:p>
          <a:p>
            <a:pPr marL="228600" indent="-228600">
              <a:buAutoNum type="arabicPeriod"/>
            </a:pPr>
            <a:r>
              <a:rPr lang="en-US" sz="1200" b="1" i="0" u="none" strike="noStrike" kern="1200" baseline="0" dirty="0">
                <a:solidFill>
                  <a:schemeClr val="tx1"/>
                </a:solidFill>
                <a:latin typeface="+mn-lt"/>
                <a:ea typeface="+mn-ea"/>
                <a:cs typeface="+mn-cs"/>
              </a:rPr>
              <a:t>Insert</a:t>
            </a:r>
            <a:r>
              <a:rPr lang="en-US" sz="1200" b="0" i="0" u="none" strike="noStrike" kern="1200" baseline="0" dirty="0">
                <a:solidFill>
                  <a:schemeClr val="tx1"/>
                </a:solidFill>
                <a:latin typeface="+mn-lt"/>
                <a:ea typeface="+mn-ea"/>
                <a:cs typeface="+mn-cs"/>
              </a:rPr>
              <a:t>: Used to create elements in the report. Similar to Power View for Excel </a:t>
            </a:r>
          </a:p>
          <a:p>
            <a:pPr marL="228600" indent="-228600">
              <a:buAutoNum type="arabicPeriod"/>
            </a:pPr>
            <a:r>
              <a:rPr lang="en-US" sz="1200" b="1" i="0" u="none" strike="noStrike" kern="1200" baseline="0" dirty="0">
                <a:solidFill>
                  <a:schemeClr val="tx1"/>
                </a:solidFill>
                <a:latin typeface="+mn-lt"/>
                <a:ea typeface="+mn-ea"/>
                <a:cs typeface="+mn-cs"/>
              </a:rPr>
              <a:t>Custom visuals</a:t>
            </a:r>
            <a:r>
              <a:rPr lang="en-US" sz="1200" b="0" i="0" u="none" strike="noStrike" kern="1200" baseline="0" dirty="0">
                <a:solidFill>
                  <a:schemeClr val="tx1"/>
                </a:solidFill>
                <a:latin typeface="+mn-lt"/>
                <a:ea typeface="+mn-ea"/>
                <a:cs typeface="+mn-cs"/>
              </a:rPr>
              <a:t>: from File or Marketplace</a:t>
            </a:r>
          </a:p>
          <a:p>
            <a:pPr marL="228600" indent="-228600">
              <a:buAutoNum type="arabicPeriod"/>
            </a:pPr>
            <a:r>
              <a:rPr lang="en-US" sz="1200" b="1" i="0" u="none" strike="noStrike" kern="1200" baseline="0" dirty="0">
                <a:solidFill>
                  <a:schemeClr val="tx1"/>
                </a:solidFill>
                <a:latin typeface="+mn-lt"/>
                <a:ea typeface="+mn-ea"/>
                <a:cs typeface="+mn-cs"/>
              </a:rPr>
              <a:t>Themes</a:t>
            </a:r>
            <a:r>
              <a:rPr lang="en-US" sz="1200" b="0" i="0" u="none" strike="noStrike" kern="1200" baseline="0" dirty="0">
                <a:solidFill>
                  <a:schemeClr val="tx1"/>
                </a:solidFill>
                <a:latin typeface="+mn-lt"/>
                <a:ea typeface="+mn-ea"/>
                <a:cs typeface="+mn-cs"/>
              </a:rPr>
              <a:t>: Switch report colors.</a:t>
            </a:r>
          </a:p>
          <a:p>
            <a:pPr marL="228600" indent="-228600">
              <a:buAutoNum type="arabicPeriod"/>
            </a:pP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This section is used to create/edit relationships in the data model.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Calculations</a:t>
            </a:r>
            <a:r>
              <a:rPr lang="en-US" sz="1200" b="0" i="0" u="none" strike="noStrike" kern="1200" baseline="0" dirty="0">
                <a:solidFill>
                  <a:schemeClr val="tx1"/>
                </a:solidFill>
                <a:latin typeface="+mn-lt"/>
                <a:ea typeface="+mn-ea"/>
                <a:cs typeface="+mn-cs"/>
              </a:rPr>
              <a:t>: This section is used to create/edit measures and calculated columns.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Share</a:t>
            </a:r>
            <a:r>
              <a:rPr lang="en-US" sz="1200" b="0" i="0" u="none" strike="noStrike" kern="1200" baseline="0" dirty="0">
                <a:solidFill>
                  <a:schemeClr val="tx1"/>
                </a:solidFill>
                <a:latin typeface="+mn-lt"/>
                <a:ea typeface="+mn-ea"/>
                <a:cs typeface="+mn-cs"/>
              </a:rPr>
              <a:t>: This is used to Publish data model to Power BI Service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73. The center panel is the canvas used to create visuals or view data </a:t>
            </a:r>
          </a:p>
          <a:p>
            <a:r>
              <a:rPr lang="en-US" sz="1200" b="0" i="0" u="none" strike="noStrike" kern="1200" baseline="0" dirty="0">
                <a:solidFill>
                  <a:schemeClr val="tx1"/>
                </a:solidFill>
                <a:latin typeface="+mn-lt"/>
                <a:ea typeface="+mn-ea"/>
                <a:cs typeface="+mn-cs"/>
              </a:rPr>
              <a:t>74. Right panel is used to add/edit report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75. Also notice the </a:t>
            </a:r>
            <a:r>
              <a:rPr lang="en-US" sz="1200" b="1" i="0" u="none" strike="noStrike" kern="1200" baseline="0" dirty="0">
                <a:solidFill>
                  <a:schemeClr val="tx1"/>
                </a:solidFill>
                <a:latin typeface="+mn-lt"/>
                <a:ea typeface="+mn-ea"/>
                <a:cs typeface="+mn-cs"/>
              </a:rPr>
              <a:t>Modeling</a:t>
            </a:r>
            <a:r>
              <a:rPr lang="en-US" sz="1200" b="0" i="0" u="none" strike="noStrike" kern="1200" baseline="0" dirty="0">
                <a:solidFill>
                  <a:schemeClr val="tx1"/>
                </a:solidFill>
                <a:latin typeface="+mn-lt"/>
                <a:ea typeface="+mn-ea"/>
                <a:cs typeface="+mn-cs"/>
              </a:rPr>
              <a:t> ribbon option, that provides option to </a:t>
            </a:r>
            <a:r>
              <a:rPr lang="en-US" sz="1200" b="1" i="0" u="none" strike="noStrike" kern="1200" baseline="0" dirty="0">
                <a:solidFill>
                  <a:schemeClr val="tx1"/>
                </a:solidFill>
                <a:latin typeface="+mn-lt"/>
                <a:ea typeface="+mn-ea"/>
                <a:cs typeface="+mn-cs"/>
              </a:rPr>
              <a:t>Add Columns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 Measures</a:t>
            </a:r>
            <a:r>
              <a:rPr lang="en-US" sz="1200" b="0" i="0" u="none" strike="noStrike" kern="1200" baseline="0" dirty="0">
                <a:solidFill>
                  <a:schemeClr val="tx1"/>
                </a:solidFill>
                <a:latin typeface="+mn-lt"/>
                <a:ea typeface="+mn-ea"/>
                <a:cs typeface="+mn-cs"/>
              </a:rPr>
              <a:t> and other modeling options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5:04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gamechanger" TargetMode="External"/><Relationship Id="rId2" Type="http://schemas.openxmlformats.org/officeDocument/2006/relationships/image" Target="../media/image4.jpe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2.png"/><Relationship Id="rId7" Type="http://schemas.openxmlformats.org/officeDocument/2006/relationships/image" Target="../media/image20.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8.png"/></Relationships>
</file>

<file path=ppt/slides/_rels/slide1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9.png"/><Relationship Id="rId7"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72.png"/><Relationship Id="rId7" Type="http://schemas.openxmlformats.org/officeDocument/2006/relationships/image" Target="../media/image20.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gif"/><Relationship Id="rId5" Type="http://schemas.openxmlformats.org/officeDocument/2006/relationships/hyperlink" Target="https://go.microsoft.com/fwlink/?LinkId=2083007&amp;clcid=0x409" TargetMode="External"/><Relationship Id="rId4" Type="http://schemas.openxmlformats.org/officeDocument/2006/relationships/image" Target="../media/image24.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0.png"/><Relationship Id="rId7" Type="http://schemas.openxmlformats.org/officeDocument/2006/relationships/image" Target="../media/image154.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6.png"/><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4.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71.png"/><Relationship Id="rId4" Type="http://schemas.openxmlformats.org/officeDocument/2006/relationships/image" Target="../media/image73.png"/><Relationship Id="rId9" Type="http://schemas.openxmlformats.org/officeDocument/2006/relationships/image" Target="../media/image76.png"/></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73.png"/><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170.png"/></Relationships>
</file>

<file path=ppt/slides/_rels/slide1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8.jpeg"/><Relationship Id="rId4" Type="http://schemas.openxmlformats.org/officeDocument/2006/relationships/image" Target="../media/image27.png"/></Relationships>
</file>

<file path=ppt/slides/_rels/slide14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75.png"/><Relationship Id="rId7"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8.png"/></Relationships>
</file>

<file path=ppt/slides/_rels/slide1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gif"/><Relationship Id="rId15" Type="http://schemas.openxmlformats.org/officeDocument/2006/relationships/image" Target="../media/image5.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72.png"/><Relationship Id="rId7" Type="http://schemas.openxmlformats.org/officeDocument/2006/relationships/image" Target="../media/image20.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14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15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72.png"/><Relationship Id="rId7" Type="http://schemas.openxmlformats.org/officeDocument/2006/relationships/image" Target="../media/image20.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6.png"/><Relationship Id="rId7"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5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github.com/hfleitas" TargetMode="External"/><Relationship Id="rId3" Type="http://schemas.openxmlformats.org/officeDocument/2006/relationships/image" Target="../media/image13.png"/><Relationship Id="rId7" Type="http://schemas.openxmlformats.org/officeDocument/2006/relationships/hyperlink" Target="http://fleitasarts.com/" TargetMode="External"/><Relationship Id="rId12" Type="http://schemas.openxmlformats.org/officeDocument/2006/relationships/image" Target="../media/image15.png"/><Relationship Id="rId17" Type="http://schemas.openxmlformats.org/officeDocument/2006/relationships/image" Target="../media/image6.png"/><Relationship Id="rId2" Type="http://schemas.openxmlformats.org/officeDocument/2006/relationships/notesSlide" Target="../notesSlides/notesSlide151.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6.png"/></Relationships>
</file>

<file path=ppt/slides/_rels/slide15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3.sv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7.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10.png"/><Relationship Id="rId1" Type="http://schemas.openxmlformats.org/officeDocument/2006/relationships/slideLayout" Target="../slideLayouts/slideLayout3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5.png"/><Relationship Id="rId4" Type="http://schemas.openxmlformats.org/officeDocument/2006/relationships/hyperlink" Target="http://fleitasarts.com/" TargetMode="Externa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0.png"/><Relationship Id="rId7"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9.png"/><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6.png"/><Relationship Id="rId5" Type="http://schemas.openxmlformats.org/officeDocument/2006/relationships/hyperlink" Target="http://fleitasarts.com/" TargetMode="External"/><Relationship Id="rId10" Type="http://schemas.openxmlformats.org/officeDocument/2006/relationships/image" Target="../media/image73.png"/><Relationship Id="rId4" Type="http://schemas.openxmlformats.org/officeDocument/2006/relationships/image" Target="../media/image20.png"/><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6.png"/><Relationship Id="rId5" Type="http://schemas.openxmlformats.org/officeDocument/2006/relationships/hyperlink" Target="https://www.linkedin.com/in/hiramfleitas" TargetMode="External"/><Relationship Id="rId10" Type="http://schemas.openxmlformats.org/officeDocument/2006/relationships/image" Target="../media/image5.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github.com/hfleitas" TargetMode="External"/><Relationship Id="rId3" Type="http://schemas.openxmlformats.org/officeDocument/2006/relationships/image" Target="../media/image13.png"/><Relationship Id="rId7" Type="http://schemas.openxmlformats.org/officeDocument/2006/relationships/hyperlink" Target="http://fleitasarts.com/" TargetMode="External"/><Relationship Id="rId12" Type="http://schemas.openxmlformats.org/officeDocument/2006/relationships/image" Target="../media/image15.png"/><Relationship Id="rId17"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0.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0.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5.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7" r="17010"/>
          <a:stretch/>
        </p:blipFill>
        <p:spPr bwMode="auto">
          <a:xfrm>
            <a:off x="0" y="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ea typeface="+mn-ea"/>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ea typeface="+mn-ea"/>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ea typeface="+mn-ea"/>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a typeface="+mn-ea"/>
            </a:endParaRPr>
          </a:p>
        </p:txBody>
      </p:sp>
      <p:sp>
        <p:nvSpPr>
          <p:cNvPr id="17" name="Rectangle 16">
            <a:hlinkClick r:id="rId3"/>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4"/>
              <a:extLst>
                <a:ext uri="{FF2B5EF4-FFF2-40B4-BE49-F238E27FC236}">
                  <a16:creationId xmlns:a16="http://schemas.microsoft.com/office/drawing/2014/main" id="{4AAD82EC-417D-4F28-A0F0-70A1369348B9}"/>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29" name="Picture 28">
              <a:hlinkClick r:id="rId4"/>
              <a:extLst>
                <a:ext uri="{FF2B5EF4-FFF2-40B4-BE49-F238E27FC236}">
                  <a16:creationId xmlns:a16="http://schemas.microsoft.com/office/drawing/2014/main" id="{99BDE764-AD57-415A-B42F-7E856F2EB852}"/>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4952140" y="1127807"/>
            <a:ext cx="2544930" cy="4504405"/>
          </a:xfrm>
          <a:prstGeom prst="rect">
            <a:avLst/>
          </a:prstGeom>
        </p:spPr>
      </p:pic>
      <p:pic>
        <p:nvPicPr>
          <p:cNvPr id="41" name="Picture 40"/>
          <p:cNvPicPr>
            <a:picLocks noChangeAspect="1"/>
          </p:cNvPicPr>
          <p:nvPr/>
        </p:nvPicPr>
        <p:blipFill>
          <a:blip r:embed="rId4"/>
          <a:stretch>
            <a:fillRect/>
          </a:stretch>
        </p:blipFill>
        <p:spPr>
          <a:xfrm>
            <a:off x="6520906" y="1449314"/>
            <a:ext cx="2532434" cy="4499188"/>
          </a:xfrm>
          <a:prstGeom prst="rect">
            <a:avLst/>
          </a:prstGeom>
        </p:spPr>
      </p:pic>
      <p:pic>
        <p:nvPicPr>
          <p:cNvPr id="43" name="Picture 42"/>
          <p:cNvPicPr>
            <a:picLocks noChangeAspect="1"/>
          </p:cNvPicPr>
          <p:nvPr/>
        </p:nvPicPr>
        <p:blipFill>
          <a:blip r:embed="rId5"/>
          <a:stretch>
            <a:fillRect/>
          </a:stretch>
        </p:blipFill>
        <p:spPr>
          <a:xfrm>
            <a:off x="8279269" y="1794042"/>
            <a:ext cx="2544929" cy="4504405"/>
          </a:xfrm>
          <a:prstGeom prst="rect">
            <a:avLst/>
          </a:prstGeom>
        </p:spPr>
      </p:pic>
      <p:sp>
        <p:nvSpPr>
          <p:cNvPr id="36" name="microsoft">
            <a:extLst>
              <a:ext uri="{FF2B5EF4-FFF2-40B4-BE49-F238E27FC236}">
                <a16:creationId xmlns:a16="http://schemas.microsoft.com/office/drawing/2014/main" id="{4D73747E-CB9E-4E96-A9FA-E8F4F44D7122}"/>
              </a:ext>
            </a:extLst>
          </p:cNvPr>
          <p:cNvSpPr/>
          <p:nvPr/>
        </p:nvSpPr>
        <p:spPr>
          <a:xfrm>
            <a:off x="287338" y="2820153"/>
            <a:ext cx="4559299" cy="1354217"/>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91" y="895437"/>
            <a:ext cx="16505791" cy="6187523"/>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508867" y="2131967"/>
            <a:ext cx="1293981" cy="2594066"/>
          </a:xfrm>
          <a:prstGeom prst="rect">
            <a:avLst/>
          </a:prstGeom>
        </p:spPr>
      </p:pic>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3512" y="2646655"/>
            <a:ext cx="1564689"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1</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PowerApps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5"/>
              <a:extLst>
                <a:ext uri="{FF2B5EF4-FFF2-40B4-BE49-F238E27FC236}">
                  <a16:creationId xmlns:a16="http://schemas.microsoft.com/office/drawing/2014/main" id="{1DDAA144-7606-4703-8932-8F6631224B0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0AB39F58-9175-4AF4-BF2E-8060A48A1306}"/>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duotone>
              <a:prstClr val="black"/>
              <a:schemeClr val="accent3">
                <a:tint val="45000"/>
                <a:satMod val="400000"/>
              </a:schemeClr>
            </a:duotone>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2"/>
              <a:extLst>
                <a:ext uri="{FF2B5EF4-FFF2-40B4-BE49-F238E27FC236}">
                  <a16:creationId xmlns:a16="http://schemas.microsoft.com/office/drawing/2014/main" id="{2065A3EB-42B0-4267-B9F3-66CFC7A86726}"/>
                </a:ext>
              </a:extLst>
            </p:cNvPr>
            <p:cNvPicPr>
              <a:picLocks noChangeAspect="1"/>
            </p:cNvPicPr>
            <p:nvPr/>
          </p:nvPicPr>
          <p:blipFill>
            <a:blip r:embed="rId3"/>
            <a:stretch>
              <a:fillRect/>
            </a:stretch>
          </p:blipFill>
          <p:spPr>
            <a:xfrm>
              <a:off x="668108" y="601336"/>
              <a:ext cx="1151971" cy="1113164"/>
            </a:xfrm>
            <a:prstGeom prst="rect">
              <a:avLst/>
            </a:prstGeom>
            <a:grpFill/>
          </p:spPr>
        </p:pic>
        <p:pic>
          <p:nvPicPr>
            <p:cNvPr id="14" name="Picture 13">
              <a:hlinkClick r:id="rId2"/>
              <a:extLst>
                <a:ext uri="{FF2B5EF4-FFF2-40B4-BE49-F238E27FC236}">
                  <a16:creationId xmlns:a16="http://schemas.microsoft.com/office/drawing/2014/main" id="{25D1A98D-F4A4-414B-953E-138747D3E03F}"/>
                </a:ext>
              </a:extLst>
            </p:cNvPr>
            <p:cNvPicPr>
              <a:picLocks noChangeAspect="1"/>
            </p:cNvPicPr>
            <p:nvPr/>
          </p:nvPicPr>
          <p:blipFill>
            <a:blip r:embed="rId4"/>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9F99D-62B5-437A-89B5-0EE7D18F7C57}"/>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89404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6C35D-D0BD-438A-AC31-A77278AB1E97}"/>
              </a:ext>
            </a:extLst>
          </p:cNvPr>
          <p:cNvPicPr>
            <a:picLocks noChangeAspect="1"/>
          </p:cNvPicPr>
          <p:nvPr/>
        </p:nvPicPr>
        <p:blipFill>
          <a:blip r:embed="rId2"/>
          <a:stretch>
            <a:fillRect/>
          </a:stretch>
        </p:blipFill>
        <p:spPr>
          <a:xfrm>
            <a:off x="1566765" y="0"/>
            <a:ext cx="9058469"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800850" y="1295984"/>
            <a:ext cx="1193007"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153400" y="1295984"/>
            <a:ext cx="495300"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09393" y="1295984"/>
            <a:ext cx="420332"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382076" y="1295984"/>
            <a:ext cx="552499"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8401050" y="1483207"/>
            <a:ext cx="657225"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125013" y="1214128"/>
            <a:ext cx="1665938"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229725" y="1483207"/>
            <a:ext cx="657225"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8"/>
            <a:extLst>
              <a:ext uri="{FF2B5EF4-FFF2-40B4-BE49-F238E27FC236}">
                <a16:creationId xmlns:a16="http://schemas.microsoft.com/office/drawing/2014/main" id="{DB238B42-6F5B-4A82-8FFC-DF11E142E619}"/>
              </a:ext>
            </a:extLst>
          </p:cNvPr>
          <p:cNvSpPr/>
          <p:nvPr/>
        </p:nvSpPr>
        <p:spPr>
          <a:xfrm>
            <a:off x="3276600" y="426730"/>
            <a:ext cx="1059656"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9"/>
              <a:extLst>
                <a:ext uri="{FF2B5EF4-FFF2-40B4-BE49-F238E27FC236}">
                  <a16:creationId xmlns:a16="http://schemas.microsoft.com/office/drawing/2014/main" id="{80F9C3A5-1211-4C32-B0AC-0BD0179E6C68}"/>
                </a:ext>
              </a:extLst>
            </p:cNvPr>
            <p:cNvPicPr>
              <a:picLocks noChangeAspect="1"/>
            </p:cNvPicPr>
            <p:nvPr/>
          </p:nvPicPr>
          <p:blipFill>
            <a:blip r:embed="rId10"/>
            <a:stretch>
              <a:fillRect/>
            </a:stretch>
          </p:blipFill>
          <p:spPr>
            <a:xfrm>
              <a:off x="668108" y="601336"/>
              <a:ext cx="1151971" cy="1113164"/>
            </a:xfrm>
            <a:prstGeom prst="rect">
              <a:avLst/>
            </a:prstGeom>
            <a:grpFill/>
          </p:spPr>
        </p:pic>
        <p:pic>
          <p:nvPicPr>
            <p:cNvPr id="22" name="Picture 21">
              <a:hlinkClick r:id="rId9"/>
              <a:extLst>
                <a:ext uri="{FF2B5EF4-FFF2-40B4-BE49-F238E27FC236}">
                  <a16:creationId xmlns:a16="http://schemas.microsoft.com/office/drawing/2014/main" id="{74A40445-1A17-4A43-A980-9A03379248DB}"/>
                </a:ext>
              </a:extLst>
            </p:cNvPr>
            <p:cNvPicPr>
              <a:picLocks noChangeAspect="1"/>
            </p:cNvPicPr>
            <p:nvPr/>
          </p:nvPicPr>
          <p:blipFill>
            <a:blip r:embed="rId11"/>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74277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goo.gl/HmwrHV</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rgbClr val="008FD5"/>
                </a:solidFill>
                <a:effectLst/>
                <a:uLnTx/>
                <a:uFillTx/>
                <a:latin typeface="Segoe UI"/>
                <a:cs typeface="Segoe UI Light" charset="0"/>
              </a:rPr>
              <a:t>Owner at Fleitas Arts</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11290646" y="6569923"/>
            <a:ext cx="831504" cy="252506"/>
            <a:chOff x="668108" y="601336"/>
            <a:chExt cx="3665655" cy="1113164"/>
          </a:xfrm>
          <a:solidFill>
            <a:sysClr val="window" lastClr="FFFFFF"/>
          </a:solidFill>
        </p:grpSpPr>
        <p:pic>
          <p:nvPicPr>
            <p:cNvPr id="84" name="Picture 83">
              <a:hlinkClick r:id="rId7"/>
              <a:extLst>
                <a:ext uri="{FF2B5EF4-FFF2-40B4-BE49-F238E27FC236}">
                  <a16:creationId xmlns:a16="http://schemas.microsoft.com/office/drawing/2014/main" id="{5772C39F-2607-4E23-A531-A7B8E8687F78}"/>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86" name="Picture 85">
              <a:hlinkClick r:id="rId7"/>
              <a:extLst>
                <a:ext uri="{FF2B5EF4-FFF2-40B4-BE49-F238E27FC236}">
                  <a16:creationId xmlns:a16="http://schemas.microsoft.com/office/drawing/2014/main" id="{D6365C6C-5BEB-4A48-B1F4-087A73C791A3}"/>
                </a:ext>
              </a:extLst>
            </p:cNvPr>
            <p:cNvPicPr>
              <a:picLocks noChangeAspect="1"/>
            </p:cNvPicPr>
            <p:nvPr/>
          </p:nvPicPr>
          <p:blipFill>
            <a:blip r:embed="rId1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742774"/>
              </a:buClr>
            </a:pPr>
            <a:r>
              <a:rPr lang="en-US" sz="2000" dirty="0"/>
              <a:t>Intro</a:t>
            </a:r>
          </a:p>
          <a:p>
            <a:pPr>
              <a:buClr>
                <a:srgbClr val="742774"/>
              </a:buClr>
            </a:pPr>
            <a:r>
              <a:rPr lang="en-US" sz="2000" dirty="0"/>
              <a:t>Create T-SQL Stored Procedure with an On-Prem SQL Server</a:t>
            </a:r>
          </a:p>
          <a:p>
            <a:pPr>
              <a:buClr>
                <a:srgbClr val="742774"/>
              </a:buClr>
            </a:pPr>
            <a:r>
              <a:rPr lang="en-US" sz="2000" dirty="0"/>
              <a:t>Create PowerApps (</a:t>
            </a:r>
            <a:r>
              <a:rPr lang="en-US" sz="2000" dirty="0">
                <a:solidFill>
                  <a:srgbClr val="742774"/>
                </a:solidFill>
              </a:rPr>
              <a:t>Inputs</a:t>
            </a:r>
            <a:r>
              <a:rPr lang="en-US" sz="2000" dirty="0">
                <a:solidFill>
                  <a:srgbClr val="FFFFFF"/>
                </a:solidFill>
              </a:rPr>
              <a:t>,</a:t>
            </a:r>
            <a:r>
              <a:rPr lang="en-US" sz="2000" dirty="0">
                <a:solidFill>
                  <a:srgbClr val="742774"/>
                </a:solidFill>
              </a:rPr>
              <a:t> Button</a:t>
            </a:r>
            <a:r>
              <a:rPr lang="en-US" sz="2000" dirty="0">
                <a:solidFill>
                  <a:srgbClr val="FFFFFF"/>
                </a:solidFill>
              </a:rPr>
              <a:t>, </a:t>
            </a:r>
            <a:r>
              <a:rPr lang="en-US" sz="2000" dirty="0">
                <a:solidFill>
                  <a:srgbClr val="742774"/>
                </a:solidFill>
              </a:rPr>
              <a:t>Outputs</a:t>
            </a:r>
            <a:r>
              <a:rPr lang="en-US" sz="2000" dirty="0"/>
              <a:t>)</a:t>
            </a:r>
          </a:p>
          <a:p>
            <a:pPr>
              <a:buClr>
                <a:srgbClr val="742774"/>
              </a:buClr>
            </a:pPr>
            <a:r>
              <a:rPr lang="en-US" sz="2000" dirty="0"/>
              <a:t>Create Flow (</a:t>
            </a:r>
            <a:r>
              <a:rPr lang="en-US" sz="2000" dirty="0">
                <a:solidFill>
                  <a:srgbClr val="0075D6"/>
                </a:solidFill>
              </a:rPr>
              <a:t>Input</a:t>
            </a:r>
            <a:r>
              <a:rPr lang="en-US" sz="2000" dirty="0"/>
              <a:t>, </a:t>
            </a:r>
            <a:r>
              <a:rPr lang="en-US" sz="2000" dirty="0">
                <a:solidFill>
                  <a:srgbClr val="0075D6"/>
                </a:solidFill>
              </a:rPr>
              <a:t>SQL Server</a:t>
            </a:r>
            <a:r>
              <a:rPr lang="en-US" sz="2000" dirty="0"/>
              <a:t>, </a:t>
            </a:r>
            <a:r>
              <a:rPr lang="en-US" sz="2000" dirty="0">
                <a:solidFill>
                  <a:srgbClr val="0075D6"/>
                </a:solidFill>
              </a:rPr>
              <a:t>Variables</a:t>
            </a:r>
            <a:r>
              <a:rPr lang="en-US" sz="2000" dirty="0"/>
              <a:t>, </a:t>
            </a:r>
            <a:r>
              <a:rPr lang="en-US" sz="2000" dirty="0">
                <a:solidFill>
                  <a:srgbClr val="0075D6"/>
                </a:solidFill>
              </a:rPr>
              <a:t>Respond</a:t>
            </a:r>
            <a:r>
              <a:rPr lang="en-US" sz="2000" dirty="0"/>
              <a:t>, </a:t>
            </a:r>
            <a:r>
              <a:rPr lang="en-US" sz="2000" dirty="0">
                <a:solidFill>
                  <a:srgbClr val="0075D6"/>
                </a:solidFill>
              </a:rPr>
              <a:t>Tests</a:t>
            </a:r>
            <a:r>
              <a:rPr lang="en-US" sz="2000" dirty="0"/>
              <a:t>)</a:t>
            </a:r>
          </a:p>
          <a:p>
            <a:pPr>
              <a:buClr>
                <a:srgbClr val="742774"/>
              </a:buClr>
            </a:pPr>
            <a:r>
              <a:rPr lang="en-US" sz="2000" dirty="0"/>
              <a:t>Gateway </a:t>
            </a:r>
          </a:p>
          <a:p>
            <a:pPr>
              <a:buClr>
                <a:srgbClr val="742774"/>
              </a:buClr>
            </a:pPr>
            <a:r>
              <a:rPr lang="en-US" sz="2000" dirty="0">
                <a:solidFill>
                  <a:schemeClr val="accent4">
                    <a:lumMod val="60000"/>
                    <a:lumOff val="40000"/>
                  </a:schemeClr>
                </a:solidFill>
              </a:rPr>
              <a:t>Cortana</a:t>
            </a:r>
            <a:r>
              <a:rPr lang="en-US" sz="2000" dirty="0"/>
              <a:t> show </a:t>
            </a:r>
            <a:r>
              <a:rPr lang="en-US" sz="2000" dirty="0">
                <a:solidFill>
                  <a:srgbClr val="F2C812"/>
                </a:solidFill>
              </a:rPr>
              <a:t>Power BI</a:t>
            </a:r>
            <a:endParaRPr lang="en-US" sz="2000" dirty="0"/>
          </a:p>
          <a:p>
            <a:pPr>
              <a:buClr>
                <a:srgbClr val="742774"/>
              </a:buClr>
            </a:pPr>
            <a:r>
              <a:rPr lang="en-US" sz="2000" dirty="0"/>
              <a:t>Securely Publish &amp; Share with Enterprise Governance</a:t>
            </a:r>
          </a:p>
          <a:p>
            <a:pPr>
              <a:buClr>
                <a:srgbClr val="742774"/>
              </a:buClr>
            </a:pPr>
            <a:r>
              <a:rPr lang="en-US" sz="2000" dirty="0"/>
              <a:t>Resources</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742774"/>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8" name="Group 17">
            <a:extLst>
              <a:ext uri="{FF2B5EF4-FFF2-40B4-BE49-F238E27FC236}">
                <a16:creationId xmlns:a16="http://schemas.microsoft.com/office/drawing/2014/main" id="{FA74E4A1-36E2-46A2-B9B6-651377043F5D}"/>
              </a:ext>
            </a:extLst>
          </p:cNvPr>
          <p:cNvGrpSpPr/>
          <p:nvPr/>
        </p:nvGrpSpPr>
        <p:grpSpPr>
          <a:xfrm>
            <a:off x="11290646" y="6569923"/>
            <a:ext cx="831504" cy="252506"/>
            <a:chOff x="668108" y="601336"/>
            <a:chExt cx="3665655" cy="1113164"/>
          </a:xfrm>
          <a:solidFill>
            <a:sysClr val="window" lastClr="FFFFFF"/>
          </a:solidFill>
        </p:grpSpPr>
        <p:pic>
          <p:nvPicPr>
            <p:cNvPr id="20" name="Picture 19">
              <a:hlinkClick r:id="rId5"/>
              <a:extLst>
                <a:ext uri="{FF2B5EF4-FFF2-40B4-BE49-F238E27FC236}">
                  <a16:creationId xmlns:a16="http://schemas.microsoft.com/office/drawing/2014/main" id="{719D2C27-264E-43BF-842A-045E80BA39A5}"/>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2" name="Picture 21">
              <a:hlinkClick r:id="rId5"/>
              <a:extLst>
                <a:ext uri="{FF2B5EF4-FFF2-40B4-BE49-F238E27FC236}">
                  <a16:creationId xmlns:a16="http://schemas.microsoft.com/office/drawing/2014/main" id="{42A33DD5-48B9-434E-8A79-8330BE862593}"/>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34285</TotalTime>
  <Words>9849</Words>
  <Application>Microsoft Office PowerPoint</Application>
  <PresentationFormat>Widescreen</PresentationFormat>
  <Paragraphs>1126</Paragraphs>
  <Slides>157</Slides>
  <Notes>152</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157</vt:i4>
      </vt:variant>
    </vt:vector>
  </HeadingPairs>
  <TitlesOfParts>
    <vt:vector size="175"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457</cp:revision>
  <dcterms:created xsi:type="dcterms:W3CDTF">2016-05-30T15:33:26Z</dcterms:created>
  <dcterms:modified xsi:type="dcterms:W3CDTF">2019-04-27T21:48:31Z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